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D_C49E9D9B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77" r:id="rId6"/>
    <p:sldId id="275" r:id="rId7"/>
    <p:sldId id="276" r:id="rId8"/>
    <p:sldId id="274" r:id="rId9"/>
    <p:sldId id="268" r:id="rId10"/>
    <p:sldId id="287" r:id="rId11"/>
    <p:sldId id="265" r:id="rId12"/>
    <p:sldId id="266" r:id="rId13"/>
    <p:sldId id="278" r:id="rId14"/>
    <p:sldId id="281" r:id="rId15"/>
    <p:sldId id="289" r:id="rId16"/>
    <p:sldId id="290" r:id="rId17"/>
    <p:sldId id="257" r:id="rId18"/>
    <p:sldId id="264" r:id="rId19"/>
    <p:sldId id="269" r:id="rId20"/>
    <p:sldId id="272" r:id="rId21"/>
    <p:sldId id="262" r:id="rId22"/>
    <p:sldId id="263" r:id="rId23"/>
    <p:sldId id="286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CCFF3A-229C-BE0D-AE65-173C1A893868}" name="Tucker Billman" initials="TB" userId="S::tbillman@otec.coop::78ff17c3-2f4f-4bc6-a081-ca6fc3744f98" providerId="AD"/>
  <p188:author id="{EC5E8955-CB10-9323-0C59-EBF856F95CEA}" name="Joseph Hathaway" initials="JH" userId="S::jhathaway@otec.coop::eeb8f11e-5af6-4b3b-b638-2f322b56384d" providerId="AD"/>
  <p188:author id="{A3134878-6A1F-120B-A058-4098AF032166}" name="Eric Wirfs" initials="EW" userId="S::ewirfs@otec.coop::bb556fad-358a-4cac-94eb-d2f22b3f0367" providerId="AD"/>
  <p188:author id="{346DF98B-F974-3945-4366-CECC2CAF8BA0}" name="Lea Hoover" initials="LH" userId="S::lhoover@otec.coop::6b213d03-ca7d-41a9-bae8-b191652880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F523F-1532-48B7-9255-32A27F04A543}" v="79" dt="2024-06-06T23:08:54.457"/>
    <p1510:client id="{2EBDC36B-2468-4FE4-BB90-6DB61EAF69BC}" v="3" dt="2024-06-06T15:54:29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D_C49E9D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391D42-4FDD-4BD6-9671-CE3AED0DE066}" authorId="{346DF98B-F974-3945-4366-CECC2CAF8BA0}" created="2024-05-30T01:08:06.687">
    <pc:sldMkLst xmlns:pc="http://schemas.microsoft.com/office/powerpoint/2013/main/command">
      <pc:docMk/>
      <pc:sldMk cId="3298729371" sldId="269"/>
    </pc:sldMkLst>
    <p188:txBody>
      <a:bodyPr/>
      <a:lstStyle/>
      <a:p>
        <a:r>
          <a:rPr lang="en-US"/>
          <a:t>Need updated map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7F5A1-EAA7-4F54-9FFD-83846F721C6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61AE8F-87BF-4E34-A7F3-D24591B3F550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2800"/>
            <a:t>Development</a:t>
          </a:r>
        </a:p>
      </dgm:t>
    </dgm:pt>
    <dgm:pt modelId="{FEC31D3C-AAB3-49F2-A351-8B9351BCACE4}" type="parTrans" cxnId="{81DEEE23-8939-42E4-80EB-BC1E26447EA4}">
      <dgm:prSet/>
      <dgm:spPr/>
      <dgm:t>
        <a:bodyPr/>
        <a:lstStyle/>
        <a:p>
          <a:endParaRPr lang="en-US"/>
        </a:p>
      </dgm:t>
    </dgm:pt>
    <dgm:pt modelId="{7B8582AE-4BF1-492E-82A6-B425BB96BA65}" type="sibTrans" cxnId="{81DEEE23-8939-42E4-80EB-BC1E26447EA4}">
      <dgm:prSet/>
      <dgm:spPr/>
      <dgm:t>
        <a:bodyPr/>
        <a:lstStyle/>
        <a:p>
          <a:endParaRPr lang="en-US"/>
        </a:p>
      </dgm:t>
    </dgm:pt>
    <dgm:pt modelId="{E2670268-06ED-4BA6-AB6E-3F3C769BD380}">
      <dgm:prSet custT="1"/>
      <dgm:spPr/>
      <dgm:t>
        <a:bodyPr/>
        <a:lstStyle/>
        <a:p>
          <a:pPr>
            <a:lnSpc>
              <a:spcPct val="200000"/>
            </a:lnSpc>
          </a:pPr>
          <a:r>
            <a:rPr lang="en-US" sz="2800"/>
            <a:t>Responsible Utility Practices</a:t>
          </a:r>
        </a:p>
      </dgm:t>
    </dgm:pt>
    <dgm:pt modelId="{9C560076-ACAE-4CDA-842E-0A931311A02E}" type="parTrans" cxnId="{AE845378-BD06-4A10-A86E-2D3064C739D8}">
      <dgm:prSet/>
      <dgm:spPr/>
      <dgm:t>
        <a:bodyPr/>
        <a:lstStyle/>
        <a:p>
          <a:endParaRPr lang="en-US"/>
        </a:p>
      </dgm:t>
    </dgm:pt>
    <dgm:pt modelId="{FC6EAFD0-A9C7-4822-80B4-1EFACB84660B}" type="sibTrans" cxnId="{AE845378-BD06-4A10-A86E-2D3064C739D8}">
      <dgm:prSet/>
      <dgm:spPr/>
      <dgm:t>
        <a:bodyPr/>
        <a:lstStyle/>
        <a:p>
          <a:endParaRPr lang="en-US"/>
        </a:p>
      </dgm:t>
    </dgm:pt>
    <dgm:pt modelId="{1EE1670D-9E22-4CF9-9BBB-EC685CD49649}">
      <dgm:prSet custT="1"/>
      <dgm:spPr/>
      <dgm:t>
        <a:bodyPr/>
        <a:lstStyle/>
        <a:p>
          <a:pPr>
            <a:lnSpc>
              <a:spcPct val="200000"/>
            </a:lnSpc>
          </a:pPr>
          <a:r>
            <a:rPr lang="en-US" sz="2800"/>
            <a:t>Industry Best Practices</a:t>
          </a:r>
        </a:p>
      </dgm:t>
    </dgm:pt>
    <dgm:pt modelId="{E967A3D2-C3E7-4ECC-ABCA-DB29160CC4BD}" type="parTrans" cxnId="{E4DFE8C1-4B6E-4326-8427-505DDB02E9ED}">
      <dgm:prSet/>
      <dgm:spPr/>
      <dgm:t>
        <a:bodyPr/>
        <a:lstStyle/>
        <a:p>
          <a:endParaRPr lang="en-US"/>
        </a:p>
      </dgm:t>
    </dgm:pt>
    <dgm:pt modelId="{E9123CB8-F669-416B-93D2-9FBD2962637F}" type="sibTrans" cxnId="{E4DFE8C1-4B6E-4326-8427-505DDB02E9ED}">
      <dgm:prSet/>
      <dgm:spPr/>
      <dgm:t>
        <a:bodyPr/>
        <a:lstStyle/>
        <a:p>
          <a:endParaRPr lang="en-US"/>
        </a:p>
      </dgm:t>
    </dgm:pt>
    <dgm:pt modelId="{5D19BE64-B6F0-4662-A76D-C48B4FDA6E66}">
      <dgm:prSet custT="1"/>
      <dgm:spPr/>
      <dgm:t>
        <a:bodyPr/>
        <a:lstStyle/>
        <a:p>
          <a:pPr>
            <a:lnSpc>
              <a:spcPct val="200000"/>
            </a:lnSpc>
          </a:pPr>
          <a:r>
            <a:rPr lang="en-US" sz="2800"/>
            <a:t>Advancing Technology</a:t>
          </a:r>
        </a:p>
      </dgm:t>
    </dgm:pt>
    <dgm:pt modelId="{CABE1183-24E1-4083-9559-4940FEC3CB6F}" type="parTrans" cxnId="{96E25CC7-5727-4829-9937-A56CEB8D409B}">
      <dgm:prSet/>
      <dgm:spPr/>
      <dgm:t>
        <a:bodyPr/>
        <a:lstStyle/>
        <a:p>
          <a:endParaRPr lang="en-US"/>
        </a:p>
      </dgm:t>
    </dgm:pt>
    <dgm:pt modelId="{119D77D2-E1BD-4119-AAED-931318448B25}" type="sibTrans" cxnId="{96E25CC7-5727-4829-9937-A56CEB8D409B}">
      <dgm:prSet/>
      <dgm:spPr/>
      <dgm:t>
        <a:bodyPr/>
        <a:lstStyle/>
        <a:p>
          <a:endParaRPr lang="en-US"/>
        </a:p>
      </dgm:t>
    </dgm:pt>
    <dgm:pt modelId="{9DDDFCC8-4FC4-4666-9779-837D143382C1}">
      <dgm:prSet custT="1"/>
      <dgm:spPr/>
      <dgm:t>
        <a:bodyPr/>
        <a:lstStyle/>
        <a:p>
          <a:pPr>
            <a:lnSpc>
              <a:spcPct val="200000"/>
            </a:lnSpc>
          </a:pPr>
          <a:r>
            <a:rPr lang="en-US" sz="2800"/>
            <a:t>High Risk Fire Areas</a:t>
          </a:r>
        </a:p>
      </dgm:t>
    </dgm:pt>
    <dgm:pt modelId="{DD4EF4BF-2FD9-46A2-A6E3-06D0F2BDF68C}" type="sibTrans" cxnId="{802AB8F1-34E9-4BAB-A91C-97FFC725A001}">
      <dgm:prSet/>
      <dgm:spPr/>
      <dgm:t>
        <a:bodyPr/>
        <a:lstStyle/>
        <a:p>
          <a:endParaRPr lang="en-US"/>
        </a:p>
      </dgm:t>
    </dgm:pt>
    <dgm:pt modelId="{A930945A-6380-4C22-B0FD-AA36A5D15667}" type="parTrans" cxnId="{802AB8F1-34E9-4BAB-A91C-97FFC725A001}">
      <dgm:prSet/>
      <dgm:spPr/>
      <dgm:t>
        <a:bodyPr/>
        <a:lstStyle/>
        <a:p>
          <a:endParaRPr lang="en-US"/>
        </a:p>
      </dgm:t>
    </dgm:pt>
    <dgm:pt modelId="{2C65C210-1AB8-4504-AD4F-7858A7CE2B56}" type="pres">
      <dgm:prSet presAssocID="{D2E7F5A1-EAA7-4F54-9FFD-83846F721C6F}" presName="cycle" presStyleCnt="0">
        <dgm:presLayoutVars>
          <dgm:dir/>
          <dgm:resizeHandles val="exact"/>
        </dgm:presLayoutVars>
      </dgm:prSet>
      <dgm:spPr/>
    </dgm:pt>
    <dgm:pt modelId="{3E75D3A6-4BD8-4F69-B608-1341A7361F2C}" type="pres">
      <dgm:prSet presAssocID="{0061AE8F-87BF-4E34-A7F3-D24591B3F550}" presName="node" presStyleLbl="revTx" presStyleIdx="0" presStyleCnt="1">
        <dgm:presLayoutVars>
          <dgm:bulletEnabled val="1"/>
        </dgm:presLayoutVars>
      </dgm:prSet>
      <dgm:spPr/>
    </dgm:pt>
  </dgm:ptLst>
  <dgm:cxnLst>
    <dgm:cxn modelId="{E74A5F07-F67C-44A2-AA90-DA9C9E389000}" type="presOf" srcId="{0061AE8F-87BF-4E34-A7F3-D24591B3F550}" destId="{3E75D3A6-4BD8-4F69-B608-1341A7361F2C}" srcOrd="0" destOrd="0" presId="urn:microsoft.com/office/officeart/2005/8/layout/cycle1"/>
    <dgm:cxn modelId="{81DEEE23-8939-42E4-80EB-BC1E26447EA4}" srcId="{D2E7F5A1-EAA7-4F54-9FFD-83846F721C6F}" destId="{0061AE8F-87BF-4E34-A7F3-D24591B3F550}" srcOrd="0" destOrd="0" parTransId="{FEC31D3C-AAB3-49F2-A351-8B9351BCACE4}" sibTransId="{7B8582AE-4BF1-492E-82A6-B425BB96BA65}"/>
    <dgm:cxn modelId="{1A12613A-711A-4DE1-B2A8-91AA6CF2D675}" type="presOf" srcId="{9DDDFCC8-4FC4-4666-9779-837D143382C1}" destId="{3E75D3A6-4BD8-4F69-B608-1341A7361F2C}" srcOrd="0" destOrd="1" presId="urn:microsoft.com/office/officeart/2005/8/layout/cycle1"/>
    <dgm:cxn modelId="{AE845378-BD06-4A10-A86E-2D3064C739D8}" srcId="{0061AE8F-87BF-4E34-A7F3-D24591B3F550}" destId="{E2670268-06ED-4BA6-AB6E-3F3C769BD380}" srcOrd="1" destOrd="0" parTransId="{9C560076-ACAE-4CDA-842E-0A931311A02E}" sibTransId="{FC6EAFD0-A9C7-4822-80B4-1EFACB84660B}"/>
    <dgm:cxn modelId="{C5963792-9AE7-4E21-A96B-455442D6F18A}" type="presOf" srcId="{5D19BE64-B6F0-4662-A76D-C48B4FDA6E66}" destId="{3E75D3A6-4BD8-4F69-B608-1341A7361F2C}" srcOrd="0" destOrd="4" presId="urn:microsoft.com/office/officeart/2005/8/layout/cycle1"/>
    <dgm:cxn modelId="{09BE4EB6-B066-44F0-A2D5-8789540F88A2}" type="presOf" srcId="{1EE1670D-9E22-4CF9-9BBB-EC685CD49649}" destId="{3E75D3A6-4BD8-4F69-B608-1341A7361F2C}" srcOrd="0" destOrd="3" presId="urn:microsoft.com/office/officeart/2005/8/layout/cycle1"/>
    <dgm:cxn modelId="{52247DBA-242F-4058-B82C-40A96CCDD912}" type="presOf" srcId="{E2670268-06ED-4BA6-AB6E-3F3C769BD380}" destId="{3E75D3A6-4BD8-4F69-B608-1341A7361F2C}" srcOrd="0" destOrd="2" presId="urn:microsoft.com/office/officeart/2005/8/layout/cycle1"/>
    <dgm:cxn modelId="{E4DFE8C1-4B6E-4326-8427-505DDB02E9ED}" srcId="{0061AE8F-87BF-4E34-A7F3-D24591B3F550}" destId="{1EE1670D-9E22-4CF9-9BBB-EC685CD49649}" srcOrd="2" destOrd="0" parTransId="{E967A3D2-C3E7-4ECC-ABCA-DB29160CC4BD}" sibTransId="{E9123CB8-F669-416B-93D2-9FBD2962637F}"/>
    <dgm:cxn modelId="{96E25CC7-5727-4829-9937-A56CEB8D409B}" srcId="{0061AE8F-87BF-4E34-A7F3-D24591B3F550}" destId="{5D19BE64-B6F0-4662-A76D-C48B4FDA6E66}" srcOrd="3" destOrd="0" parTransId="{CABE1183-24E1-4083-9559-4940FEC3CB6F}" sibTransId="{119D77D2-E1BD-4119-AAED-931318448B25}"/>
    <dgm:cxn modelId="{F74404E6-9787-4EA0-8943-29D3AA79752E}" type="presOf" srcId="{D2E7F5A1-EAA7-4F54-9FFD-83846F721C6F}" destId="{2C65C210-1AB8-4504-AD4F-7858A7CE2B56}" srcOrd="0" destOrd="0" presId="urn:microsoft.com/office/officeart/2005/8/layout/cycle1"/>
    <dgm:cxn modelId="{802AB8F1-34E9-4BAB-A91C-97FFC725A001}" srcId="{0061AE8F-87BF-4E34-A7F3-D24591B3F550}" destId="{9DDDFCC8-4FC4-4666-9779-837D143382C1}" srcOrd="0" destOrd="0" parTransId="{A930945A-6380-4C22-B0FD-AA36A5D15667}" sibTransId="{DD4EF4BF-2FD9-46A2-A6E3-06D0F2BDF68C}"/>
    <dgm:cxn modelId="{BF1D11BE-FF4F-470C-9513-E351A8A5228D}" type="presParOf" srcId="{2C65C210-1AB8-4504-AD4F-7858A7CE2B56}" destId="{3E75D3A6-4BD8-4F69-B608-1341A7361F2C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5D3A6-4BD8-4F69-B608-1341A7361F2C}">
      <dsp:nvSpPr>
        <dsp:cNvPr id="0" name=""/>
        <dsp:cNvSpPr/>
      </dsp:nvSpPr>
      <dsp:spPr>
        <a:xfrm>
          <a:off x="0" y="100073"/>
          <a:ext cx="4631945" cy="4631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Development</a:t>
          </a:r>
        </a:p>
        <a:p>
          <a:pPr marL="285750" lvl="1" indent="-285750" algn="l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High Risk Fire Areas</a:t>
          </a:r>
        </a:p>
        <a:p>
          <a:pPr marL="285750" lvl="1" indent="-285750" algn="l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Responsible Utility Practices</a:t>
          </a:r>
        </a:p>
        <a:p>
          <a:pPr marL="285750" lvl="1" indent="-285750" algn="l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Industry Best Practices</a:t>
          </a:r>
        </a:p>
        <a:p>
          <a:pPr marL="285750" lvl="1" indent="-285750" algn="l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Advancing Technology</a:t>
          </a:r>
        </a:p>
      </dsp:txBody>
      <dsp:txXfrm>
        <a:off x="0" y="100073"/>
        <a:ext cx="4631945" cy="4631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88A1A-34DB-4F90-97C2-35EABC879C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F4F11-0AAE-4D6B-BF79-902C584C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8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None/>
            </a:pPr>
            <a:r>
              <a:rPr lang="en-US" sz="1200">
                <a:solidFill>
                  <a:schemeClr val="bg1"/>
                </a:solidFill>
              </a:rPr>
              <a:t>Preemptive Action to Deenergize Powerlines During Extreme Weather Conditions</a:t>
            </a:r>
          </a:p>
          <a:p>
            <a:pPr marL="0" indent="0" rtl="0" fontAlgn="base">
              <a:buNone/>
            </a:pPr>
            <a:endParaRPr lang="en-US" sz="1200">
              <a:solidFill>
                <a:schemeClr val="bg1"/>
              </a:solidFill>
            </a:endParaRPr>
          </a:p>
          <a:p>
            <a:pPr marL="0" indent="0" rtl="0" fontAlgn="base">
              <a:buNone/>
            </a:pPr>
            <a:r>
              <a:rPr lang="en-US" sz="1200">
                <a:solidFill>
                  <a:schemeClr val="bg1"/>
                </a:solidFill>
              </a:rPr>
              <a:t>Power Supplier</a:t>
            </a:r>
          </a:p>
          <a:p>
            <a:pPr marL="0" indent="0" rtl="0" fontAlgn="base">
              <a:buNone/>
            </a:pPr>
            <a:endParaRPr lang="en-US" sz="1200">
              <a:solidFill>
                <a:schemeClr val="bg1"/>
              </a:solidFill>
            </a:endParaRPr>
          </a:p>
          <a:p>
            <a:pPr marL="0" indent="0" rtl="0" fontAlgn="base">
              <a:buNone/>
            </a:pPr>
            <a:endParaRPr lang="en-US" sz="1200">
              <a:solidFill>
                <a:schemeClr val="bg1"/>
              </a:solidFill>
            </a:endParaRPr>
          </a:p>
          <a:p>
            <a:pPr marL="0" indent="0" rtl="0" fontAlgn="base">
              <a:buNone/>
            </a:pPr>
            <a:r>
              <a:rPr lang="en-US" sz="1200">
                <a:solidFill>
                  <a:schemeClr val="bg1"/>
                </a:solidFill>
              </a:rPr>
              <a:t>A</a:t>
            </a:r>
            <a:r>
              <a:rPr lang="en-US" sz="1200" b="0" i="0">
                <a:solidFill>
                  <a:schemeClr val="bg1"/>
                </a:solidFill>
                <a:effectLst/>
              </a:rPr>
              <a:t>n operational practice OTEC may use to shut off power in high-risk fire areas to reduce fire risk during extreme and potentially dangerous weather conditions.</a:t>
            </a:r>
          </a:p>
          <a:p>
            <a:pPr marL="0" indent="0" rtl="0" fontAlgn="base">
              <a:buNone/>
            </a:pPr>
            <a:endParaRPr lang="en-US" sz="1200" b="0" i="0">
              <a:solidFill>
                <a:schemeClr val="bg1"/>
              </a:solidFill>
              <a:effectLst/>
            </a:endParaRPr>
          </a:p>
          <a:p>
            <a:pPr marL="0" indent="0" fontAlgn="base">
              <a:buNone/>
            </a:pPr>
            <a:r>
              <a:rPr lang="en-US" sz="1200">
                <a:solidFill>
                  <a:schemeClr val="bg1"/>
                </a:solidFill>
              </a:rPr>
              <a:t>Extreme circumstances: Red Flag Warnings, sustained gusts of 50+ mph, low humidity, ground conditions, urgency of fire threat.</a:t>
            </a:r>
          </a:p>
          <a:p>
            <a:pPr marL="0" indent="0" rtl="0" fontAlgn="base">
              <a:buNone/>
            </a:pPr>
            <a:endParaRPr lang="en-US" sz="1200" b="0" i="0">
              <a:solidFill>
                <a:schemeClr val="bg1"/>
              </a:solidFill>
              <a:effectLst/>
            </a:endParaRPr>
          </a:p>
          <a:p>
            <a:pPr marL="0" indent="0" rtl="0" fontAlgn="base">
              <a:buNone/>
            </a:pPr>
            <a:r>
              <a:rPr lang="en-US" sz="1200" b="0" i="0">
                <a:solidFill>
                  <a:schemeClr val="bg1"/>
                </a:solidFill>
                <a:effectLst/>
              </a:rPr>
              <a:t>A Public Safety Power Shutoff is a last resort measure that will occur ONLY IF circumstances on the ground require it for safety of the communities OTEC serves. They are not part of any load reduction program.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3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b="0" i="0">
                <a:effectLst/>
              </a:rPr>
              <a:t>Monitoring</a:t>
            </a:r>
          </a:p>
          <a:p>
            <a:pPr marL="0" indent="0" fontAlgn="base">
              <a:buNone/>
            </a:pPr>
            <a:r>
              <a:rPr lang="en-US" b="0" i="0">
                <a:effectLst/>
              </a:rPr>
              <a:t>Communications</a:t>
            </a:r>
          </a:p>
          <a:p>
            <a:pPr lvl="1" fontAlgn="base"/>
            <a:r>
              <a:rPr lang="en-US"/>
              <a:t>72-24 Hour Notice: Calls, texts, emails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Coordination with emergency management</a:t>
            </a:r>
            <a:endParaRPr lang="en-US"/>
          </a:p>
          <a:p>
            <a:pPr fontAlgn="base"/>
            <a:r>
              <a:rPr lang="en-US"/>
              <a:t>Continuous communication with members in affected areas</a:t>
            </a:r>
            <a:endParaRPr lang="en-US" b="0" i="0">
              <a:effectLst/>
              <a:cs typeface="Calibri" panose="020F0502020204030204"/>
            </a:endParaRPr>
          </a:p>
          <a:p>
            <a:pPr fontAlgn="base"/>
            <a:r>
              <a:rPr lang="en-US"/>
              <a:t>Preparation is key, as every inch of affected line needs to be inspected.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Members with medical needs should proactively contact emergency services</a:t>
            </a:r>
          </a:p>
          <a:p>
            <a:r>
              <a:rPr lang="en-US" b="0" i="0">
                <a:effectLst/>
              </a:rPr>
              <a:t>OTEC’s website includes a list of additional resources to help everyone prepare for wildfires and outages.</a:t>
            </a:r>
            <a:endParaRPr lang="en-US">
              <a:cs typeface="Calibri" panose="020F050202020403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b="0" i="0">
                <a:effectLst/>
              </a:rPr>
              <a:t>Monitoring</a:t>
            </a:r>
          </a:p>
          <a:p>
            <a:pPr marL="0" indent="0" fontAlgn="base">
              <a:buNone/>
            </a:pPr>
            <a:r>
              <a:rPr lang="en-US" b="0" i="0">
                <a:effectLst/>
              </a:rPr>
              <a:t>Communications</a:t>
            </a:r>
          </a:p>
          <a:p>
            <a:pPr lvl="1" fontAlgn="base"/>
            <a:r>
              <a:rPr lang="en-US"/>
              <a:t>72-24 Hour Notice: Calls, texts, emails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Coordination with emergency management</a:t>
            </a:r>
            <a:endParaRPr lang="en-US"/>
          </a:p>
          <a:p>
            <a:pPr fontAlgn="base"/>
            <a:r>
              <a:rPr lang="en-US"/>
              <a:t>Continuous communication with members in affected areas</a:t>
            </a:r>
            <a:endParaRPr lang="en-US" b="0" i="0">
              <a:effectLst/>
              <a:cs typeface="Calibri" panose="020F0502020204030204"/>
            </a:endParaRPr>
          </a:p>
          <a:p>
            <a:pPr fontAlgn="base"/>
            <a:r>
              <a:rPr lang="en-US"/>
              <a:t>Preparation is key, as every inch of affected line needs to be inspected.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Members with medical needs should proactively contact emergency services</a:t>
            </a:r>
          </a:p>
          <a:p>
            <a:r>
              <a:rPr lang="en-US" b="0" i="0">
                <a:effectLst/>
              </a:rPr>
              <a:t>OTEC’s website includes a list of additional resources to help everyone prepare for wildfires and outages.</a:t>
            </a:r>
            <a:endParaRPr lang="en-US">
              <a:cs typeface="Calibri" panose="020F050202020403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6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chemeClr val="bg1"/>
              </a:solidFill>
              <a:cs typeface="Calibri"/>
            </a:endParaRPr>
          </a:p>
          <a:p>
            <a:r>
              <a:rPr lang="en-US" sz="1200">
                <a:solidFill>
                  <a:schemeClr val="bg1"/>
                </a:solidFill>
                <a:cs typeface="Calibri"/>
              </a:rPr>
              <a:t>Installing Weather Stations to Monitor Weather Conditions</a:t>
            </a:r>
          </a:p>
          <a:p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OTEC has been prudent with wildfire mitigation since its inception.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Efforts include: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Year-round vegetation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Frequent system inspections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Increased protection system sensitivity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Post outage patrol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Hardening our system by undergrounding lines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some poles with fire-resistant  poles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expulsion fuses with sparkless fuses</a:t>
            </a:r>
          </a:p>
          <a:p>
            <a:endParaRPr lang="en-US" sz="28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9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4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en-US" sz="2800" err="1"/>
              <a:t>velopment</a:t>
            </a:r>
            <a:endParaRPr lang="en-US" sz="2800"/>
          </a:p>
          <a:p>
            <a:pPr lvl="1">
              <a:lnSpc>
                <a:spcPct val="200000"/>
              </a:lnSpc>
            </a:pPr>
            <a:r>
              <a:rPr lang="en-US" sz="2800"/>
              <a:t>High Risk Fire Areas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Responsible Utility Practices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Industry Best Practices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Advancing Technology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3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Meters</a:t>
            </a:r>
          </a:p>
          <a:p>
            <a:r>
              <a:rPr lang="en-US" b="0">
                <a:effectLst/>
                <a:highlight>
                  <a:srgbClr val="F5F5F5"/>
                </a:highlight>
              </a:rPr>
              <a:t>BAKER 9510</a:t>
            </a:r>
          </a:p>
          <a:p>
            <a:r>
              <a:rPr lang="en-US" b="0">
                <a:effectLst/>
              </a:rPr>
              <a:t>BURNS 3727</a:t>
            </a:r>
          </a:p>
          <a:p>
            <a:r>
              <a:rPr lang="en-US" b="0">
                <a:effectLst/>
                <a:highlight>
                  <a:srgbClr val="F5F5F5"/>
                </a:highlight>
              </a:rPr>
              <a:t>JOHN DAY 4563</a:t>
            </a:r>
          </a:p>
          <a:p>
            <a:r>
              <a:rPr lang="en-US" b="0">
                <a:effectLst/>
              </a:rPr>
              <a:t>LA GRANDE 14220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1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21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OTEC has been prudent with wildfire mitigation since its inception.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Efforts include: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Year-round vegetation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Frequent system inspections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Increased protection system sensitivity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Post outage patrol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Hardening our system by undergrounding lines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some poles with fire-resistant  poles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expulsion fuses with sparkless fuses</a:t>
            </a:r>
          </a:p>
          <a:p>
            <a:endParaRPr lang="en-US" sz="28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4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taken lightly. Our mission is to provide reliable service. Constant analysis to strike a balance between risk and service.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F4F11-0AAE-4D6B-BF79-902C584C23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8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CB39-0024-AEDF-C067-49B4EF5DC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45F7E-1F93-87EE-0F04-2D3FF0FEC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1C412-6588-3950-F784-D3BC4A56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91A33-8700-A680-4D2E-457AF224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AEC0-96C6-9845-B786-8B0B75A5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5480-70BC-81E7-49A0-1C66B014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A55CC-EF9E-8706-8BC7-596BC9FE6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64D3-BAB3-D624-153D-D315B5A6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9B603-06C4-B83C-81D1-9A8C83A3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5D614-9CC7-AB8C-6C53-4D5B955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C3A01-9FF5-C78F-1798-D166A2B9C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9E8FF-AA10-717C-8D39-205927B0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25D21-DAFB-87EE-6998-DF482C07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EB950-4D71-7042-1ED8-7747EA79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EA74F-83E5-7346-B391-3152DD41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5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40B6-FF60-B871-808D-08A4EA2A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21A19-1D64-DA1D-54AC-EFF2D7EF2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7991E-EC90-505C-C3B8-02F661F7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11423-7C94-3564-C5BF-94F5E801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CC7D7-BE37-C2F5-679A-21BF7B92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D92F-F852-CF2B-EEAC-FDABC02E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6E5B9-4A94-B462-A923-4B031D38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B7BA-A127-F314-5219-9C1D518D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F980-2754-FCE6-9B5B-3DB3608A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FAD77-CB69-A2F6-122A-7B92BBC9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9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CB80-23BD-CB94-8B19-F0E46CE1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12AAA-9112-8418-1694-C0B3E4FC2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FE9E8-CC20-620A-8065-C4DEE1665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22A56-67BC-C6E4-A6C5-AA822EAD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34E08-405D-ACED-C8BC-21FAEA1E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EFCA1-90B6-4C80-CD98-4DD1D2C2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2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32EE-29CB-6FBD-4984-FBBE0DEB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18888-D852-E7DC-569F-3059BE5B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B4734-79F2-C602-F13C-B80302ECB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55B02-BB63-732D-8E5D-4A3B57A38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7EFF2-3348-65FA-C25A-23A7C3602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71B75-8EC6-1C87-A4DA-80FCFA02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1261D-06DA-384C-8CA6-8C236207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9BBDE-AC62-D662-9485-30AF2671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1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7799-04EE-BFB3-8CCC-C4FBBE72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0F3A6-D967-971E-297C-3B2A17EF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0A2DC-E263-5917-F4B6-150B93C2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B8E5C-BA06-C6CF-EDA3-A9A77591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C81D0-8A95-CDC0-BFF5-9F7CA7FC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BEDEC-347A-E747-33C8-BB4B5C88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71E03-E95E-EE3B-A32B-4584B5BD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13DC-8D6F-2958-E643-C2EC9C39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54EF2-E338-DF98-EB26-9250F70DB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1615F-605C-883B-ECC6-C96BD37F6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AC0E0-81EE-3008-FA57-042F26C0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9F495-061D-E745-7B44-FB163196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9691A-2AA2-94F1-8AE0-E70AD82B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5524-1DA2-F7F6-346B-B30EBEA6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C106E-A5F1-41D7-1F10-6F38B9ADE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CAB92-3D04-7B84-BBEE-65D271A60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46FA8-17B3-E5CD-7F02-171EEF10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5EF9D-3952-72F5-A3B3-6EF9F366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CE014-6D02-C61A-7CAB-8EB020F9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F5E61A-5323-BE93-0295-A6A49EDB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9770A-F6D9-1A06-A074-251CBD8D4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A2EAA-E3DC-2639-48EB-7FF849A9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7D3E9-DFE1-4846-949D-BDA66FDFE00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0817-D068-9DAA-01D3-A9E7ADBA7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13FF-1FA4-8D7F-C85F-144199D5D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FA82B-FF95-4557-8028-E99B4C30B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C49E9D9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line.org/wildfires/trends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tec.coo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iRhZ58JU0A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174042"/>
            <a:ext cx="4779359" cy="4789844"/>
          </a:xfrm>
        </p:spPr>
        <p:txBody>
          <a:bodyPr anchor="b">
            <a:normAutofit/>
          </a:bodyPr>
          <a:lstStyle/>
          <a:p>
            <a:r>
              <a:rPr lang="en-US" sz="4800"/>
              <a:t>Wildfire Mitigation and Public Safety Power Shutoffs</a:t>
            </a:r>
            <a:br>
              <a:rPr lang="en-US" sz="4800"/>
            </a:b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5194" y="8685863"/>
            <a:ext cx="4087305" cy="1856145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helicopter flying over a forest&#10;&#10;Description automatically generated with low confidence">
            <a:extLst>
              <a:ext uri="{FF2B5EF4-FFF2-40B4-BE49-F238E27FC236}">
                <a16:creationId xmlns:a16="http://schemas.microsoft.com/office/drawing/2014/main" id="{07C574AF-EE73-5672-8F2F-C7923DE98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9" r="620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7941248-788A-7BAD-E918-4FD92BC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31" y="4888838"/>
            <a:ext cx="8205849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64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A picture containing sky, outdoor, truck, transport&#10;&#10;Description automatically generated">
            <a:extLst>
              <a:ext uri="{FF2B5EF4-FFF2-40B4-BE49-F238E27FC236}">
                <a16:creationId xmlns:a16="http://schemas.microsoft.com/office/drawing/2014/main" id="{0D67C6ED-F58F-0FD4-9976-F915F9898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4" r="16917" b="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endParaRPr lang="en-US" sz="2400" b="0" i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0398C-7F36-FB8E-0AD6-D69E9854155E}"/>
              </a:ext>
            </a:extLst>
          </p:cNvPr>
          <p:cNvSpPr txBox="1"/>
          <p:nvPr/>
        </p:nvSpPr>
        <p:spPr>
          <a:xfrm>
            <a:off x="451139" y="4818762"/>
            <a:ext cx="45363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cs typeface="Calibri"/>
              </a:rPr>
              <a:t>Wildfire Plan </a:t>
            </a:r>
          </a:p>
          <a:p>
            <a:pPr algn="ctr"/>
            <a:r>
              <a:rPr lang="en-US" sz="3200">
                <a:solidFill>
                  <a:schemeClr val="bg1"/>
                </a:solidFill>
                <a:cs typeface="Calibri"/>
              </a:rPr>
              <a:t>Key Components</a:t>
            </a:r>
          </a:p>
          <a:p>
            <a:endParaRPr lang="en-US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51A2B-CED7-FF92-EAC7-DF64A5494439}"/>
              </a:ext>
            </a:extLst>
          </p:cNvPr>
          <p:cNvSpPr txBox="1"/>
          <p:nvPr/>
        </p:nvSpPr>
        <p:spPr>
          <a:xfrm>
            <a:off x="6622473" y="4509498"/>
            <a:ext cx="4892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Situational Awareness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Strategic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System Hardening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Preemptive Action</a:t>
            </a:r>
          </a:p>
        </p:txBody>
      </p:sp>
      <p:pic>
        <p:nvPicPr>
          <p:cNvPr id="4" name="Picture 3" descr="A person in a bucket on a telephone pole&#10;&#10;Description automatically generated">
            <a:extLst>
              <a:ext uri="{FF2B5EF4-FFF2-40B4-BE49-F238E27FC236}">
                <a16:creationId xmlns:a16="http://schemas.microsoft.com/office/drawing/2014/main" id="{5947B441-BA18-1881-F724-2A6377A66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41" y="-1"/>
            <a:ext cx="4266623" cy="378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A7629-2B35-38BA-B277-D620D24CF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07" y="55988"/>
            <a:ext cx="3892527" cy="36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4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230" y="269880"/>
            <a:ext cx="8077775" cy="112185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              O</a:t>
            </a:r>
            <a:r>
              <a:rPr lang="en-US" sz="4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 Wildfire Mitigation Plan</a:t>
            </a:r>
            <a:br>
              <a:rPr lang="en-US" sz="4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02" y="1389414"/>
            <a:ext cx="10515598" cy="5103462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endParaRPr lang="en-US" sz="1900" b="0" i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4ED2F-6005-3E67-7EA1-E60D47FD4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410" y="1110814"/>
            <a:ext cx="5342083" cy="5497804"/>
          </a:xfrm>
          <a:prstGeom prst="rect">
            <a:avLst/>
          </a:prstGeom>
        </p:spPr>
      </p:pic>
      <p:graphicFrame>
        <p:nvGraphicFramePr>
          <p:cNvPr id="20" name="TextBox 4">
            <a:extLst>
              <a:ext uri="{FF2B5EF4-FFF2-40B4-BE49-F238E27FC236}">
                <a16:creationId xmlns:a16="http://schemas.microsoft.com/office/drawing/2014/main" id="{87DAB090-7634-796F-3461-0C56C4B2A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943167"/>
              </p:ext>
            </p:extLst>
          </p:nvPr>
        </p:nvGraphicFramePr>
        <p:xfrm>
          <a:off x="523314" y="1393395"/>
          <a:ext cx="4631945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5769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6C2F52-85F1-4263-8108-AB75CBFE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5876"/>
            <a:ext cx="12184290" cy="17281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A9BCF0-BF2E-A953-70F4-56D3DE365219}"/>
              </a:ext>
            </a:extLst>
          </p:cNvPr>
          <p:cNvSpPr txBox="1"/>
          <p:nvPr/>
        </p:nvSpPr>
        <p:spPr>
          <a:xfrm>
            <a:off x="515006" y="3738093"/>
            <a:ext cx="3079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Situational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System Risk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Seasonal Risk Modeling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817A39-B8BA-ABC1-1E70-A0B2FCCE43FB}"/>
              </a:ext>
            </a:extLst>
          </p:cNvPr>
          <p:cNvSpPr txBox="1"/>
          <p:nvPr/>
        </p:nvSpPr>
        <p:spPr>
          <a:xfrm>
            <a:off x="4214648" y="3738093"/>
            <a:ext cx="2869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Operational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More sensitive protective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Replace Fuses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Operational Strategies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6E39A-172C-FAC4-810D-A82C928A4F85}"/>
              </a:ext>
            </a:extLst>
          </p:cNvPr>
          <p:cNvSpPr txBox="1"/>
          <p:nvPr/>
        </p:nvSpPr>
        <p:spPr>
          <a:xfrm>
            <a:off x="8114417" y="3720662"/>
            <a:ext cx="3815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System Hardening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Enhanced Inspections/Accelerated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Enhanced Vegetation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System Improvements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5E0C5D-ACEE-8FC0-BB11-F0AC37E95DE3}"/>
              </a:ext>
            </a:extLst>
          </p:cNvPr>
          <p:cNvSpPr txBox="1"/>
          <p:nvPr/>
        </p:nvSpPr>
        <p:spPr>
          <a:xfrm>
            <a:off x="336331" y="368367"/>
            <a:ext cx="11035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O</a:t>
            </a:r>
            <a:r>
              <a:rPr lang="en-US" sz="3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 Wildfire Mitigation Plan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85257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10" y="269879"/>
            <a:ext cx="8077775" cy="112185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              O</a:t>
            </a:r>
            <a:r>
              <a:rPr lang="en-US" sz="4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 System Overview</a:t>
            </a:r>
            <a:br>
              <a:rPr lang="en-US" sz="4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02" y="1389414"/>
            <a:ext cx="10515598" cy="5103462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endParaRPr lang="en-US" sz="1900" b="0" i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BE2F8-DC42-2F60-8892-177A8D49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14" y="830806"/>
            <a:ext cx="4453886" cy="580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F1FFC-2022-9D22-89DA-823B3BDB4240}"/>
              </a:ext>
            </a:extLst>
          </p:cNvPr>
          <p:cNvSpPr txBox="1"/>
          <p:nvPr/>
        </p:nvSpPr>
        <p:spPr>
          <a:xfrm>
            <a:off x="463769" y="863330"/>
            <a:ext cx="699857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800" b="1"/>
              <a:t>General Stats</a:t>
            </a:r>
          </a:p>
          <a:p>
            <a:pPr lvl="0">
              <a:lnSpc>
                <a:spcPct val="90000"/>
              </a:lnSpc>
            </a:pPr>
            <a:r>
              <a:rPr lang="en-US" sz="1800"/>
              <a:t>OTEC serves over 31,000 meters via over 20 substations, 2200 miles of distribution lines (primary/secondary), and over 700 transmission lines across over 6000 square miles.  </a:t>
            </a:r>
          </a:p>
          <a:p>
            <a:pPr lvl="0">
              <a:lnSpc>
                <a:spcPct val="90000"/>
              </a:lnSpc>
            </a:pPr>
            <a:endParaRPr lang="en-US"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6239F-97AC-1F35-4C74-57D14EA7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6" y="1985183"/>
            <a:ext cx="7135070" cy="477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9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              Overview and General Summary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02" y="1389414"/>
            <a:ext cx="10515598" cy="5103462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endParaRPr lang="en-US" sz="1900" b="0" i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2BD1F-2E74-D6DD-138A-01D10B829704}"/>
              </a:ext>
            </a:extLst>
          </p:cNvPr>
          <p:cNvSpPr txBox="1"/>
          <p:nvPr/>
        </p:nvSpPr>
        <p:spPr>
          <a:xfrm>
            <a:off x="702055" y="1525099"/>
            <a:ext cx="107774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OTEC has been prudent with wildfire mitigation since its inception.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Efforts include: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Year-round vegetation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Frequent system inspections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Increased protection system sensitivity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Post outage patrol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Hardening our system by undergrounding lines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some poles with fire-resistant  poles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Replacing expulsion fuses with sparkless fuses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30328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              Overview and General Summary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02" y="1389414"/>
            <a:ext cx="10515598" cy="5103462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endParaRPr lang="en-US" sz="1900" b="0" i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2BD1F-2E74-D6DD-138A-01D10B829704}"/>
              </a:ext>
            </a:extLst>
          </p:cNvPr>
          <p:cNvSpPr txBox="1"/>
          <p:nvPr/>
        </p:nvSpPr>
        <p:spPr>
          <a:xfrm>
            <a:off x="702055" y="1525099"/>
            <a:ext cx="10777491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Coordinate and collaborate with local rural fire departments, including sharing mapping data of high fire risk areas.</a:t>
            </a: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OTEC is not regulated by OPUC but strives to execute best utility practices by expanding our wildfire mitigation plan and strategies. </a:t>
            </a: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6" name="Picture 6" descr="A picture containing text, indoor, ceiling, cluttered&#10;&#10;Description automatically generated">
            <a:extLst>
              <a:ext uri="{FF2B5EF4-FFF2-40B4-BE49-F238E27FC236}">
                <a16:creationId xmlns:a16="http://schemas.microsoft.com/office/drawing/2014/main" id="{06F2D4C1-915B-15C6-0F2C-60830892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2" y="4473597"/>
            <a:ext cx="2743200" cy="2057400"/>
          </a:xfrm>
          <a:prstGeom prst="rect">
            <a:avLst/>
          </a:prstGeom>
        </p:spPr>
      </p:pic>
      <p:pic>
        <p:nvPicPr>
          <p:cNvPr id="7" name="Picture 8" descr="A picture containing building, outdoor, house, parked&#10;&#10;Description automatically generated">
            <a:extLst>
              <a:ext uri="{FF2B5EF4-FFF2-40B4-BE49-F238E27FC236}">
                <a16:creationId xmlns:a16="http://schemas.microsoft.com/office/drawing/2014/main" id="{6D2F5182-59CB-DEEA-4C15-3686DE33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492" y="4498081"/>
            <a:ext cx="3003630" cy="2021711"/>
          </a:xfrm>
          <a:prstGeom prst="rect">
            <a:avLst/>
          </a:prstGeom>
        </p:spPr>
      </p:pic>
      <p:pic>
        <p:nvPicPr>
          <p:cNvPr id="9" name="Picture 10" descr="A person standing in a warehouse&#10;&#10;Description automatically generated">
            <a:extLst>
              <a:ext uri="{FF2B5EF4-FFF2-40B4-BE49-F238E27FC236}">
                <a16:creationId xmlns:a16="http://schemas.microsoft.com/office/drawing/2014/main" id="{75987050-7DFD-CB21-1A9C-2191385D5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349" y="4497580"/>
            <a:ext cx="3100085" cy="20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0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174042"/>
            <a:ext cx="4779359" cy="4789844"/>
          </a:xfrm>
        </p:spPr>
        <p:txBody>
          <a:bodyPr anchor="b">
            <a:normAutofit/>
          </a:bodyPr>
          <a:lstStyle/>
          <a:p>
            <a:br>
              <a:rPr lang="en-US" sz="4800"/>
            </a:b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5194" y="8685863"/>
            <a:ext cx="4087305" cy="1856145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12528-D55B-D2DC-989F-C48ADBED9CF8}"/>
              </a:ext>
            </a:extLst>
          </p:cNvPr>
          <p:cNvSpPr txBox="1"/>
          <p:nvPr/>
        </p:nvSpPr>
        <p:spPr>
          <a:xfrm>
            <a:off x="-135182" y="451814"/>
            <a:ext cx="358665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cs typeface="Calibri"/>
              </a:rPr>
              <a:t>Wildfire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cs typeface="Calibri"/>
              </a:rPr>
              <a:t>Outlook</a:t>
            </a:r>
          </a:p>
          <a:p>
            <a:pPr algn="ctr"/>
            <a:r>
              <a:rPr lang="en-US" sz="4800">
                <a:solidFill>
                  <a:srgbClr val="FF0000"/>
                </a:solidFill>
                <a:cs typeface="Calibri"/>
              </a:rPr>
              <a:t>2024</a:t>
            </a:r>
            <a:endParaRPr lang="en-US" sz="4800">
              <a:solidFill>
                <a:srgbClr val="FF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1B832FB-0B3E-29C3-9955-259CD22D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6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9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elicopter flying over a forest&#10;&#10;Description automatically generated with low confidence">
            <a:extLst>
              <a:ext uri="{FF2B5EF4-FFF2-40B4-BE49-F238E27FC236}">
                <a16:creationId xmlns:a16="http://schemas.microsoft.com/office/drawing/2014/main" id="{07C574AF-EE73-5672-8F2F-C7923DE98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Public Safety Power Shutoffs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        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1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F45999DF-DF58-DEA2-D441-EF983965B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14811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54" name="Rectangle 5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400" b="1"/>
              <a:t>Public Safety Power Shutoffs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624F1-FEC4-1799-191B-63DC449DA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" r="8853" b="-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56" name="Rectangle 5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0" indent="0" rtl="0" fontAlgn="base">
              <a:buNone/>
            </a:pPr>
            <a:r>
              <a:rPr lang="en-US" sz="1600"/>
              <a:t>Preemptive Action</a:t>
            </a:r>
          </a:p>
          <a:p>
            <a:pPr marL="0" indent="0" rtl="0" fontAlgn="base">
              <a:buNone/>
            </a:pPr>
            <a:r>
              <a:rPr lang="en-US" sz="1600"/>
              <a:t>Extreme Weather Conditions</a:t>
            </a:r>
          </a:p>
          <a:p>
            <a:pPr marL="0" indent="0" rtl="0" fontAlgn="base">
              <a:buNone/>
            </a:pPr>
            <a:r>
              <a:rPr lang="en-US" sz="1600"/>
              <a:t>Select Designated High Risk Fire Area</a:t>
            </a:r>
          </a:p>
          <a:p>
            <a:pPr marL="0" indent="0" rtl="0" fontAlgn="base">
              <a:buNone/>
            </a:pPr>
            <a:r>
              <a:rPr lang="en-US" sz="1600" b="0" i="0">
                <a:effectLst/>
              </a:rPr>
              <a:t>Last Resort</a:t>
            </a:r>
          </a:p>
          <a:p>
            <a:pPr marL="0" indent="0" rtl="0" fontAlgn="base">
              <a:buNone/>
            </a:pPr>
            <a:r>
              <a:rPr lang="en-US" sz="1600" u="sng"/>
              <a:t>NOT</a:t>
            </a:r>
            <a:r>
              <a:rPr lang="en-US" sz="1600"/>
              <a:t> Rolling Blackouts</a:t>
            </a:r>
            <a:endParaRPr lang="en-US" sz="1600" b="0" i="0">
              <a:effectLst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AD872B2-D22D-B11E-71E7-0A7AFB9D6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92" r="-1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23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sty forest-covered mountains">
            <a:extLst>
              <a:ext uri="{FF2B5EF4-FFF2-40B4-BE49-F238E27FC236}">
                <a16:creationId xmlns:a16="http://schemas.microsoft.com/office/drawing/2014/main" id="{F79A8411-4DC3-1E9B-CF53-D87AD566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Public Safety Power Shutoffs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11F4-E0EF-448A-C60B-36122060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endParaRPr lang="en-US" sz="1500" b="0" i="0">
              <a:solidFill>
                <a:srgbClr val="FFFFFF"/>
              </a:solidFill>
              <a:effectLst/>
            </a:endParaRPr>
          </a:p>
          <a:p>
            <a:pPr marL="0" indent="0" fontAlgn="base">
              <a:buNone/>
            </a:pPr>
            <a:r>
              <a:rPr lang="en-US" sz="2400" b="1" i="0">
                <a:solidFill>
                  <a:srgbClr val="FFFFFF"/>
                </a:solidFill>
                <a:effectLst/>
              </a:rPr>
              <a:t>Communications</a:t>
            </a:r>
          </a:p>
          <a:p>
            <a:pPr lvl="1" fontAlgn="base"/>
            <a:r>
              <a:rPr lang="en-US">
                <a:solidFill>
                  <a:srgbClr val="FFFFFF"/>
                </a:solidFill>
              </a:rPr>
              <a:t>72-24 Hour Notice: Calls, texts, emails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FFFFFF"/>
                </a:solidFill>
                <a:cs typeface="Calibri"/>
              </a:rPr>
              <a:t>Coordination with emergency management</a:t>
            </a:r>
            <a:endParaRPr lang="en-US">
              <a:solidFill>
                <a:srgbClr val="FFFFFF"/>
              </a:solidFill>
            </a:endParaRPr>
          </a:p>
          <a:p>
            <a:pPr fontAlgn="base"/>
            <a:r>
              <a:rPr lang="en-US" sz="2400">
                <a:solidFill>
                  <a:srgbClr val="FFFFFF"/>
                </a:solidFill>
              </a:rPr>
              <a:t>Continuous communication with members in affected areas</a:t>
            </a:r>
            <a:endParaRPr lang="en-US" sz="2400" b="0" i="0">
              <a:solidFill>
                <a:srgbClr val="FFFFFF"/>
              </a:solidFill>
              <a:effectLst/>
              <a:cs typeface="Calibri" panose="020F0502020204030204"/>
            </a:endParaRPr>
          </a:p>
          <a:p>
            <a:pPr fontAlgn="base"/>
            <a:r>
              <a:rPr lang="en-US" sz="2400">
                <a:solidFill>
                  <a:srgbClr val="FFFFFF"/>
                </a:solidFill>
              </a:rPr>
              <a:t>Preparation is key, as every inch of affected line needs to be inspected.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  <a:cs typeface="Calibri"/>
              </a:rPr>
              <a:t>Members with medical needs should proactively contact emergency services</a:t>
            </a:r>
          </a:p>
          <a:p>
            <a:r>
              <a:rPr lang="en-US" sz="2400" b="0" i="0">
                <a:solidFill>
                  <a:srgbClr val="FFFFFF"/>
                </a:solidFill>
                <a:effectLst/>
              </a:rPr>
              <a:t>OTEC’s website includes a list of additional resources to help everyone prepare for wildfires and outages.</a:t>
            </a:r>
          </a:p>
          <a:p>
            <a:r>
              <a:rPr lang="en-US" sz="2400">
                <a:solidFill>
                  <a:srgbClr val="FFFFFF"/>
                </a:solidFill>
              </a:rPr>
              <a:t>Please sign up for Union County Emergency Warning System</a:t>
            </a:r>
            <a:endParaRPr lang="en-US" sz="2400" b="0" i="0">
              <a:solidFill>
                <a:srgbClr val="FFFFFF"/>
              </a:solidFill>
              <a:effectLst/>
            </a:endParaRPr>
          </a:p>
          <a:p>
            <a:endParaRPr lang="en-US" sz="15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3922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sky, mountain, grass, outdoor&#10;&#10;Description automatically generated">
            <a:extLst>
              <a:ext uri="{FF2B5EF4-FFF2-40B4-BE49-F238E27FC236}">
                <a16:creationId xmlns:a16="http://schemas.microsoft.com/office/drawing/2014/main" id="{64BE3B62-AB24-6F54-BF55-7FAAD3FA3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68" r="-1" b="1434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07" y="194882"/>
            <a:ext cx="7563158" cy="3387105"/>
          </a:xfrm>
        </p:spPr>
        <p:txBody>
          <a:bodyPr>
            <a:normAutofit/>
          </a:bodyPr>
          <a:lstStyle/>
          <a:p>
            <a:pPr algn="l"/>
            <a:br>
              <a:rPr lang="en-US" sz="5000">
                <a:solidFill>
                  <a:schemeClr val="bg1"/>
                </a:solidFill>
              </a:rPr>
            </a:br>
            <a:endParaRPr lang="en-US" sz="50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5194" y="8685863"/>
            <a:ext cx="4087305" cy="1856145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43B09-BA88-E911-D566-80DC6DF981B4}"/>
              </a:ext>
            </a:extLst>
          </p:cNvPr>
          <p:cNvSpPr txBox="1"/>
          <p:nvPr/>
        </p:nvSpPr>
        <p:spPr>
          <a:xfrm>
            <a:off x="4631376" y="1494311"/>
            <a:ext cx="5254831" cy="2335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55C28-BF5E-618E-3499-C09A6657D475}"/>
              </a:ext>
            </a:extLst>
          </p:cNvPr>
          <p:cNvSpPr txBox="1"/>
          <p:nvPr/>
        </p:nvSpPr>
        <p:spPr>
          <a:xfrm>
            <a:off x="247402" y="148441"/>
            <a:ext cx="760020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Calibri"/>
              </a:rPr>
              <a:t>Eric Wirfs – Director of Operations</a:t>
            </a:r>
          </a:p>
          <a:p>
            <a:endParaRPr lang="en-US" sz="2800">
              <a:solidFill>
                <a:schemeClr val="bg1"/>
              </a:solidFill>
              <a:cs typeface="Calibri"/>
            </a:endParaRPr>
          </a:p>
          <a:p>
            <a:r>
              <a:rPr lang="en-US" sz="2800">
                <a:solidFill>
                  <a:schemeClr val="bg1"/>
                </a:solidFill>
                <a:cs typeface="Calibri"/>
              </a:rPr>
              <a:t>Shane Stenquist – Manager of Communications</a:t>
            </a:r>
          </a:p>
          <a:p>
            <a:endParaRPr lang="en-US" sz="2800">
              <a:solidFill>
                <a:schemeClr val="bg1"/>
              </a:solidFill>
              <a:cs typeface="Calibri"/>
            </a:endParaRPr>
          </a:p>
          <a:p>
            <a:endParaRPr lang="en-US" sz="2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8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825DDA69-5405-202C-184D-E41F5A88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08" y="7372587"/>
            <a:ext cx="2627746" cy="2526826"/>
          </a:xfrm>
          <a:prstGeom prst="rect">
            <a:avLst/>
          </a:prstGeom>
        </p:spPr>
      </p:pic>
      <p:pic>
        <p:nvPicPr>
          <p:cNvPr id="9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93017C1-10C4-6E1A-0FE8-C061EF848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" y="4407775"/>
            <a:ext cx="8342745" cy="18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CEC3-E666-D7A9-D7F5-D6AD1F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98" y="655783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Public Safety Power Shutoffs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BCB46F69-244D-9E55-62CF-C48B3E99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r="860" b="2"/>
          <a:stretch/>
        </p:blipFill>
        <p:spPr>
          <a:xfrm>
            <a:off x="1155559" y="2265037"/>
            <a:ext cx="9889790" cy="39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EAB62006-2D2A-036B-E84B-B43553996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6721" y="85519"/>
            <a:ext cx="10515600" cy="43418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34C73-DA67-2DB2-F30F-4B41BC1C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	</a:t>
            </a:r>
            <a:r>
              <a:rPr lang="en-US">
                <a:latin typeface="Calibri"/>
                <a:cs typeface="Calibri"/>
              </a:rPr>
              <a:t>			</a:t>
            </a:r>
            <a:r>
              <a:rPr lang="en-US" sz="5400">
                <a:latin typeface="Calibri"/>
                <a:cs typeface="Calibri"/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276D9-6143-B040-F361-8F46B573BBED}"/>
              </a:ext>
            </a:extLst>
          </p:cNvPr>
          <p:cNvSpPr txBox="1"/>
          <p:nvPr/>
        </p:nvSpPr>
        <p:spPr>
          <a:xfrm>
            <a:off x="648804" y="4624456"/>
            <a:ext cx="1119532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             More Information on </a:t>
            </a:r>
            <a:r>
              <a:rPr lang="en-US" sz="4000">
                <a:cs typeface="Calibri"/>
                <a:hlinkClick r:id="rId4"/>
              </a:rPr>
              <a:t>www.otec.coop</a:t>
            </a:r>
            <a:endParaRPr lang="en-US" sz="4000">
              <a:cs typeface="Calibri"/>
            </a:endParaRPr>
          </a:p>
          <a:p>
            <a:endParaRPr lang="en-US" sz="4000">
              <a:cs typeface="Calibri"/>
            </a:endParaRPr>
          </a:p>
          <a:p>
            <a:r>
              <a:rPr lang="en-US" sz="4000">
                <a:cs typeface="Calibri"/>
              </a:rPr>
              <a:t>          Please email communications@otec.coop</a:t>
            </a:r>
          </a:p>
        </p:txBody>
      </p:sp>
    </p:spTree>
    <p:extLst>
      <p:ext uri="{BB962C8B-B14F-4D97-AF65-F5344CB8AC3E}">
        <p14:creationId xmlns:p14="http://schemas.microsoft.com/office/powerpoint/2010/main" val="286825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sky, clouds, outdoor, smoke&#10;&#10;Description automatically generated">
            <a:extLst>
              <a:ext uri="{FF2B5EF4-FFF2-40B4-BE49-F238E27FC236}">
                <a16:creationId xmlns:a16="http://schemas.microsoft.com/office/drawing/2014/main" id="{DA017C84-9ED4-AFD5-8B52-50422D4E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159" r="-1" b="1519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5C77533-923A-7A83-07AE-2503A6973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2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Safety Share</a:t>
            </a:r>
            <a:br>
              <a:rPr lang="en-US" sz="5000">
                <a:solidFill>
                  <a:schemeClr val="bg1"/>
                </a:solidFill>
              </a:rPr>
            </a:br>
            <a:endParaRPr lang="en-US" sz="50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5194" y="8685863"/>
            <a:ext cx="4087305" cy="1856145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91521-E6BA-F78F-9224-5517AC906E51}"/>
              </a:ext>
            </a:extLst>
          </p:cNvPr>
          <p:cNvSpPr txBox="1"/>
          <p:nvPr/>
        </p:nvSpPr>
        <p:spPr>
          <a:xfrm>
            <a:off x="682831" y="3800104"/>
            <a:ext cx="11251870" cy="3416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Calibri"/>
              </a:rPr>
              <a:t>Over 85% of Wildfires are human-caused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If camping, keep campfire in open location and far from flammables. Douse campfire until cold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Keep vehicles off dry grass. Check tires, bearings and axles on trailers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Never operate equipment that produce sparks near dry vegetation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Use caution when burning debris, pay attention to local fire restrictions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1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614D2-7AD5-5171-CFA2-A600D556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1" y="282800"/>
            <a:ext cx="4716231" cy="1288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         </a:t>
            </a:r>
            <a:r>
              <a:rPr lang="en-US" u="sng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7C701E-5151-4086-9CF2-7F44AA38A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5537" y="61869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56C08E-A84B-4C76-9D3B-46237B5A9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5537" y="61869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AE35216-2C51-D0CD-6716-E77EB0A1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55" y="4995188"/>
            <a:ext cx="5269447" cy="1198801"/>
          </a:xfrm>
          <a:prstGeom prst="rect">
            <a:avLst/>
          </a:prstGeom>
        </p:spPr>
      </p:pic>
      <p:grpSp>
        <p:nvGrpSpPr>
          <p:cNvPr id="50" name="Graphic 4">
            <a:extLst>
              <a:ext uri="{FF2B5EF4-FFF2-40B4-BE49-F238E27FC236}">
                <a16:creationId xmlns:a16="http://schemas.microsoft.com/office/drawing/2014/main" id="{72FB3F6E-946C-4B30-8EAA-64FA3056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88" y="5091323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820447A-FA0D-448D-8513-13647DCEE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80F5A0F-E8FC-415B-BA7F-74C42D42C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77443A5-2061-492B-AFF5-658AB7E7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276C0A3-C877-457C-917D-473FABC9E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9808886-A26A-41C2-9401-727236349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B169C8-A66F-4AEC-BBEE-4DEBBE844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EC418CD-F215-459D-8919-D5B5194EB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E034A84-840E-429B-9A4F-ECC31AB62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050DBA-8800-4A73-84C0-34DC71A6B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4BF35D-BFFA-45A5-8081-FEDD30757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6B354BD-25DC-42A0-9CE7-824686810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52C4A08-6644-42B7-8237-2AD5F0041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1D58C06-A184-4272-9824-2F0853518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6EC93-B560-C6E4-B055-B3B238C7CD5C}"/>
              </a:ext>
            </a:extLst>
          </p:cNvPr>
          <p:cNvSpPr txBox="1"/>
          <p:nvPr/>
        </p:nvSpPr>
        <p:spPr>
          <a:xfrm>
            <a:off x="6621521" y="1715151"/>
            <a:ext cx="4716232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Educate on OTEC's Wildfire Mitigation Techniques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Education and Awareness on Public Safety Power Shutoffs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Hear from OTEC Member-Owners</a:t>
            </a:r>
          </a:p>
        </p:txBody>
      </p:sp>
      <p:pic>
        <p:nvPicPr>
          <p:cNvPr id="9" name="Picture 8" descr="A herd of cows in a pasture&#10;&#10;Description automatically generated">
            <a:extLst>
              <a:ext uri="{FF2B5EF4-FFF2-40B4-BE49-F238E27FC236}">
                <a16:creationId xmlns:a16="http://schemas.microsoft.com/office/drawing/2014/main" id="{D1118819-D043-9842-9670-AE61C748C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5" y="562205"/>
            <a:ext cx="5723965" cy="38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55D7C-09D8-E6A0-D40F-FD709585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>
                <a:cs typeface="Calibri Light"/>
              </a:rPr>
              <a:t>Wildfire Mitigation Is Safety...</a:t>
            </a:r>
            <a:endParaRPr lang="en-US" sz="4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310766-A41E-E8C3-B761-7E7C8824C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680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10F535-892A-94F9-C7E9-DC9F1031D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cs typeface="Calibri"/>
              </a:rPr>
              <a:t>Safety has always been priority number one at OTEC. </a:t>
            </a:r>
          </a:p>
          <a:p>
            <a:r>
              <a:rPr lang="en-US" sz="2000">
                <a:cs typeface="Calibri"/>
              </a:rPr>
              <a:t>Wildfire Mitigation is nothing new, but here is a little background.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12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B42EE-D8AE-0920-95B9-651C3279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7737" y="1384296"/>
            <a:ext cx="4605340" cy="2387600"/>
          </a:xfrm>
        </p:spPr>
        <p:txBody>
          <a:bodyPr>
            <a:normAutofit/>
          </a:bodyPr>
          <a:lstStyle/>
          <a:p>
            <a:pPr algn="l"/>
            <a:br>
              <a:rPr lang="en-US" sz="5000">
                <a:solidFill>
                  <a:schemeClr val="bg1"/>
                </a:solidFill>
              </a:rPr>
            </a:br>
            <a:endParaRPr lang="en-US" sz="500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56AD1EE-47EC-F575-A225-41CCF6105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r="10402"/>
          <a:stretch/>
        </p:blipFill>
        <p:spPr>
          <a:xfrm>
            <a:off x="473874" y="1057275"/>
            <a:ext cx="5917401" cy="47434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6FB54-D99D-0E35-5243-AEE7D89A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3088" y="1384296"/>
            <a:ext cx="4750343" cy="3678592"/>
          </a:xfrm>
        </p:spPr>
        <p:txBody>
          <a:bodyPr anchor="t">
            <a:normAutofit lnSpcReduction="10000"/>
          </a:bodyPr>
          <a:lstStyle/>
          <a:p>
            <a:r>
              <a:rPr lang="en-US" sz="2800">
                <a:solidFill>
                  <a:schemeClr val="bg1"/>
                </a:solidFill>
              </a:rPr>
              <a:t>Oregon Wildfires since 2020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algn="l"/>
            <a:endParaRPr lang="en-US" sz="2800">
              <a:solidFill>
                <a:schemeClr val="bg1"/>
              </a:solidFill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600,000 Acres Burned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At least 14 People Killed 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More than 435 Houses Destroyed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algn="l"/>
            <a:endParaRPr lang="en-US" sz="2000">
              <a:solidFill>
                <a:schemeClr val="bg1"/>
              </a:solidFill>
            </a:endParaRPr>
          </a:p>
          <a:p>
            <a:pPr algn="l"/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0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CB90-602E-4F44-8A2E-EDDF54A9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Crews search for dead in Oregon as wildfires rage">
            <a:hlinkClick r:id="" action="ppaction://media"/>
            <a:extLst>
              <a:ext uri="{FF2B5EF4-FFF2-40B4-BE49-F238E27FC236}">
                <a16:creationId xmlns:a16="http://schemas.microsoft.com/office/drawing/2014/main" id="{8DC7591A-DF69-D697-03D1-CF764B02E4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473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174F3E4-ED1E-E997-E6DA-62BAE4EA1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9656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D1651-7FC9-1A9D-ED78-63DCB517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/>
              <a:t>Senate Bill 762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4A43-23C2-3F47-D374-337DA6217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Oregon’s comprehensive wildfire mitigation strategy.</a:t>
            </a:r>
            <a:endParaRPr lang="en-US" sz="2000">
              <a:cs typeface="Calibri"/>
            </a:endParaRPr>
          </a:p>
          <a:p>
            <a:r>
              <a:rPr lang="en-US" sz="2000"/>
              <a:t>Covers forest management, building codes, utilities, and more.</a:t>
            </a:r>
          </a:p>
          <a:p>
            <a:r>
              <a:rPr lang="en-US" sz="2000">
                <a:cs typeface="Calibri"/>
              </a:rPr>
              <a:t>We have complied - not just because we have to, but because safety is always top of mind. Updates to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39073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Rectangle 104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4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Freeform: Shape 104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DD83E-9209-589A-0C24-16A77A0B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/>
              <a:t>Rules and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0C0E-0057-F464-C278-646E3BEC9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OPUC Regulations are tighter for investor-owned utilities than they are for electric cooperatives like OTEC.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We are member driven, with member oversight. </a:t>
            </a:r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72D7CF1-1C9C-5C08-AA55-87527AC4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9642" y="1788953"/>
            <a:ext cx="4736963" cy="31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79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E913253C6F0545BB2C0B76178611A5" ma:contentTypeVersion="14" ma:contentTypeDescription="Create a new document." ma:contentTypeScope="" ma:versionID="e7f9f1ef0b0d4cdd7f028e0adb71b3a1">
  <xsd:schema xmlns:xsd="http://www.w3.org/2001/XMLSchema" xmlns:xs="http://www.w3.org/2001/XMLSchema" xmlns:p="http://schemas.microsoft.com/office/2006/metadata/properties" xmlns:ns2="79f703bc-6919-4523-a9d4-ba8b1aaf3d2f" xmlns:ns3="0fc951cf-00f7-475c-8565-9de15dd94f66" targetNamespace="http://schemas.microsoft.com/office/2006/metadata/properties" ma:root="true" ma:fieldsID="88b11ec8966e422f54b9e828bb81f5fd" ns2:_="" ns3:_="">
    <xsd:import namespace="79f703bc-6919-4523-a9d4-ba8b1aaf3d2f"/>
    <xsd:import namespace="0fc951cf-00f7-475c-8565-9de15dd94f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703bc-6919-4523-a9d4-ba8b1aaf3d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8ae3ae0-6add-4b1b-b65b-d00c3bc7f1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951cf-00f7-475c-8565-9de15dd94f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54e9755-d491-440b-89bb-b9584ac3cadc}" ma:internalName="TaxCatchAll" ma:showField="CatchAllData" ma:web="0fc951cf-00f7-475c-8565-9de15dd94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f703bc-6919-4523-a9d4-ba8b1aaf3d2f">
      <Terms xmlns="http://schemas.microsoft.com/office/infopath/2007/PartnerControls"/>
    </lcf76f155ced4ddcb4097134ff3c332f>
    <TaxCatchAll xmlns="0fc951cf-00f7-475c-8565-9de15dd94f66" xsi:nil="true"/>
    <SharedWithUsers xmlns="0fc951cf-00f7-475c-8565-9de15dd94f6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92C688E-FD41-4B83-AB7A-DF618670F7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353B50-C3FF-428B-B8D2-AA2E9D79EDBF}">
  <ds:schemaRefs>
    <ds:schemaRef ds:uri="0fc951cf-00f7-475c-8565-9de15dd94f66"/>
    <ds:schemaRef ds:uri="79f703bc-6919-4523-a9d4-ba8b1aaf3d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84B68C5-D505-48FC-A299-72DF2FC09BA7}">
  <ds:schemaRefs>
    <ds:schemaRef ds:uri="0fc951cf-00f7-475c-8565-9de15dd94f66"/>
    <ds:schemaRef ds:uri="79f703bc-6919-4523-a9d4-ba8b1aaf3d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Widescreen</PresentationFormat>
  <Paragraphs>186</Paragraphs>
  <Slides>21</Slides>
  <Notes>12</Notes>
  <HiddenSlides>6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Wildfire Mitigation and Public Safety Power Shutoffs </vt:lpstr>
      <vt:lpstr> </vt:lpstr>
      <vt:lpstr>Safety Share </vt:lpstr>
      <vt:lpstr>         Objectives</vt:lpstr>
      <vt:lpstr>Wildfire Mitigation Is Safety...</vt:lpstr>
      <vt:lpstr> </vt:lpstr>
      <vt:lpstr>PowerPoint Presentation</vt:lpstr>
      <vt:lpstr>Senate Bill 762</vt:lpstr>
      <vt:lpstr>Rules and Regulations</vt:lpstr>
      <vt:lpstr>PowerPoint Presentation</vt:lpstr>
      <vt:lpstr>              OTEC Wildfire Mitigation Plan </vt:lpstr>
      <vt:lpstr>PowerPoint Presentation</vt:lpstr>
      <vt:lpstr>              OTEC System Overview </vt:lpstr>
      <vt:lpstr>              Overview and General Summary </vt:lpstr>
      <vt:lpstr>              Overview and General Summary </vt:lpstr>
      <vt:lpstr> </vt:lpstr>
      <vt:lpstr>Public Safety Power Shutoffs </vt:lpstr>
      <vt:lpstr>Public Safety Power Shutoffs</vt:lpstr>
      <vt:lpstr>Public Safety Power Shutoffs</vt:lpstr>
      <vt:lpstr>Public Safety Power Shutoffs</vt:lpstr>
      <vt:lpstr>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Safety Power Shutoff Communications</dc:title>
  <dc:creator>Joseph Hathaway</dc:creator>
  <cp:lastModifiedBy>Shane Stenquist</cp:lastModifiedBy>
  <cp:revision>2</cp:revision>
  <dcterms:created xsi:type="dcterms:W3CDTF">2022-06-27T14:00:58Z</dcterms:created>
  <dcterms:modified xsi:type="dcterms:W3CDTF">2024-06-26T17:25:02Z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0x010100D5E913253C6F0545BB2C0B76178611A5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